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45" autoAdjust="0"/>
    <p:restoredTop sz="94660"/>
  </p:normalViewPr>
  <p:slideViewPr>
    <p:cSldViewPr>
      <p:cViewPr>
        <p:scale>
          <a:sx n="100" d="100"/>
          <a:sy n="100" d="100"/>
        </p:scale>
        <p:origin x="-1488" y="21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AA32C7D-F41D-4DE8-9893-F35D8347D773}" type="datetimeFigureOut">
              <a:rPr lang="fr-FR" smtClean="0"/>
              <a:pPr/>
              <a:t>08/08/2016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3F3CD0-0B3D-43D1-AAF9-DDB11CA80E6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A32C7D-F41D-4DE8-9893-F35D8347D773}" type="datetimeFigureOut">
              <a:rPr lang="fr-FR" smtClean="0"/>
              <a:pPr/>
              <a:t>08/08/2016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3F3CD0-0B3D-43D1-AAF9-DDB11CA80E6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488951"/>
            <a:ext cx="1157288" cy="104013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257175" y="488951"/>
            <a:ext cx="3357563" cy="104013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A32C7D-F41D-4DE8-9893-F35D8347D773}" type="datetimeFigureOut">
              <a:rPr lang="fr-FR" smtClean="0"/>
              <a:pPr/>
              <a:t>08/08/2016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3F3CD0-0B3D-43D1-AAF9-DDB11CA80E6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A32C7D-F41D-4DE8-9893-F35D8347D773}" type="datetimeFigureOut">
              <a:rPr lang="fr-FR" smtClean="0"/>
              <a:pPr/>
              <a:t>08/08/2016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3F3CD0-0B3D-43D1-AAF9-DDB11CA80E6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AA32C7D-F41D-4DE8-9893-F35D8347D773}" type="datetimeFigureOut">
              <a:rPr lang="fr-FR" smtClean="0"/>
              <a:pPr/>
              <a:t>08/08/2016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3F3CD0-0B3D-43D1-AAF9-DDB11CA80E6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AA32C7D-F41D-4DE8-9893-F35D8347D773}" type="datetimeFigureOut">
              <a:rPr lang="fr-FR" smtClean="0"/>
              <a:pPr/>
              <a:t>08/08/2016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23F3CD0-0B3D-43D1-AAF9-DDB11CA80E6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1524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AA32C7D-F41D-4DE8-9893-F35D8347D773}" type="datetimeFigureOut">
              <a:rPr lang="fr-FR" smtClean="0"/>
              <a:pPr/>
              <a:t>08/08/2016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23F3CD0-0B3D-43D1-AAF9-DDB11CA80E6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AA32C7D-F41D-4DE8-9893-F35D8347D773}" type="datetimeFigureOut">
              <a:rPr lang="fr-FR" smtClean="0"/>
              <a:pPr/>
              <a:t>08/08/2016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23F3CD0-0B3D-43D1-AAF9-DDB11CA80E6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AA32C7D-F41D-4DE8-9893-F35D8347D773}" type="datetimeFigureOut">
              <a:rPr lang="fr-FR" smtClean="0"/>
              <a:pPr/>
              <a:t>08/08/2016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23F3CD0-0B3D-43D1-AAF9-DDB11CA80E6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AA32C7D-F41D-4DE8-9893-F35D8347D773}" type="datetimeFigureOut">
              <a:rPr lang="fr-FR" smtClean="0"/>
              <a:pPr/>
              <a:t>08/08/2016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23F3CD0-0B3D-43D1-AAF9-DDB11CA80E6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AA32C7D-F41D-4DE8-9893-F35D8347D773}" type="datetimeFigureOut">
              <a:rPr lang="fr-FR" smtClean="0"/>
              <a:pPr/>
              <a:t>08/08/2016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23F3CD0-0B3D-43D1-AAF9-DDB11CA80E6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AA32C7D-F41D-4DE8-9893-F35D8347D773}" type="datetimeFigureOut">
              <a:rPr lang="fr-FR" smtClean="0"/>
              <a:pPr/>
              <a:t>08/08/2016</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23F3CD0-0B3D-43D1-AAF9-DDB11CA80E6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oiffure-et-formation.fr/"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899592"/>
            <a:ext cx="6858000" cy="1200329"/>
          </a:xfrm>
          <a:prstGeom prst="rect">
            <a:avLst/>
          </a:prstGeom>
        </p:spPr>
        <p:txBody>
          <a:bodyPr wrap="square">
            <a:spAutoFit/>
          </a:bodyPr>
          <a:lstStyle/>
          <a:p>
            <a:r>
              <a:rPr lang="fr-FR" sz="900" dirty="0" smtClean="0"/>
              <a:t>Les présentes conditions de vente sont conclues d’une part par le site </a:t>
            </a:r>
            <a:r>
              <a:rPr lang="fr-FR" sz="900" dirty="0" smtClean="0"/>
              <a:t> </a:t>
            </a:r>
            <a:r>
              <a:rPr lang="fr-FR" sz="900" dirty="0" smtClean="0">
                <a:hlinkClick r:id="rId2"/>
              </a:rPr>
              <a:t>www.coiffure-et-formation.fr</a:t>
            </a:r>
            <a:r>
              <a:rPr lang="fr-FR" sz="900" dirty="0" smtClean="0"/>
              <a:t> </a:t>
            </a:r>
            <a:r>
              <a:rPr lang="fr-FR" sz="900" dirty="0" smtClean="0"/>
              <a:t>dont </a:t>
            </a:r>
            <a:r>
              <a:rPr lang="fr-FR" sz="900" dirty="0" smtClean="0"/>
              <a:t>le siège social est au 123 Bd louis faraud  83140 Six fours les plages, immatriculé au registre du commerce et des sociétés de ………… sous le numéro ……en attente du numéro……, représentée par Mme Leroy </a:t>
            </a:r>
            <a:r>
              <a:rPr lang="fr-FR" sz="900" dirty="0" err="1" smtClean="0"/>
              <a:t>delphine,gérant</a:t>
            </a:r>
            <a:r>
              <a:rPr lang="fr-FR" sz="900" dirty="0" smtClean="0"/>
              <a:t>, </a:t>
            </a:r>
            <a:r>
              <a:rPr lang="fr-FR" sz="900" dirty="0" err="1" smtClean="0"/>
              <a:t>siret</a:t>
            </a:r>
            <a:r>
              <a:rPr lang="fr-FR" sz="900" dirty="0" smtClean="0"/>
              <a:t> 440.012.847.00040 sous </a:t>
            </a:r>
            <a:r>
              <a:rPr lang="fr-FR" sz="900" dirty="0" smtClean="0"/>
              <a:t>le </a:t>
            </a:r>
            <a:r>
              <a:rPr lang="fr-FR" sz="900" dirty="0" smtClean="0"/>
              <a:t>statut </a:t>
            </a:r>
            <a:r>
              <a:rPr lang="fr-FR" sz="900" dirty="0" err="1" smtClean="0"/>
              <a:t>autoentrepreneur</a:t>
            </a:r>
            <a:r>
              <a:rPr lang="fr-FR" sz="900" dirty="0" smtClean="0"/>
              <a:t>.</a:t>
            </a:r>
          </a:p>
          <a:p>
            <a:r>
              <a:rPr lang="fr-FR" sz="900" dirty="0" smtClean="0"/>
              <a:t> et d’autre part, par toute personne physique ou morale souhaitant procéder à un achat </a:t>
            </a:r>
            <a:r>
              <a:rPr lang="fr-FR" sz="900" i="1" dirty="0" smtClean="0"/>
              <a:t>via</a:t>
            </a:r>
            <a:r>
              <a:rPr lang="fr-FR" sz="900" dirty="0" smtClean="0"/>
              <a:t> le site Internet de </a:t>
            </a:r>
            <a:r>
              <a:rPr lang="fr-FR" sz="900" dirty="0" smtClean="0"/>
              <a:t>Coiffeur et formation </a:t>
            </a:r>
            <a:r>
              <a:rPr lang="fr-FR" sz="900" dirty="0" smtClean="0"/>
              <a:t>dénommée ci-après " l’acheteur ".</a:t>
            </a:r>
          </a:p>
          <a:p>
            <a:r>
              <a:rPr lang="fr-FR" sz="900" dirty="0" smtClean="0"/>
              <a:t>L’acheteur peut contacter le vendeur par email par le formulaire de contact accessible via la page de contact du site.</a:t>
            </a:r>
          </a:p>
          <a:p>
            <a:r>
              <a:rPr lang="fr-FR" dirty="0" smtClean="0"/>
              <a:t>  </a:t>
            </a:r>
            <a:endParaRPr lang="fr-FR" dirty="0"/>
          </a:p>
        </p:txBody>
      </p:sp>
      <p:sp>
        <p:nvSpPr>
          <p:cNvPr id="7" name="Rectangle 6"/>
          <p:cNvSpPr/>
          <p:nvPr/>
        </p:nvSpPr>
        <p:spPr>
          <a:xfrm>
            <a:off x="0" y="1979712"/>
            <a:ext cx="6597352" cy="1338828"/>
          </a:xfrm>
          <a:prstGeom prst="rect">
            <a:avLst/>
          </a:prstGeom>
        </p:spPr>
        <p:txBody>
          <a:bodyPr wrap="square">
            <a:spAutoFit/>
          </a:bodyPr>
          <a:lstStyle/>
          <a:p>
            <a:r>
              <a:rPr lang="fr-FR" sz="900" b="1" i="1" dirty="0" smtClean="0"/>
              <a:t>Objet</a:t>
            </a:r>
            <a:endParaRPr lang="fr-FR" sz="900" dirty="0" smtClean="0"/>
          </a:p>
          <a:p>
            <a:r>
              <a:rPr lang="fr-FR" sz="900" dirty="0" smtClean="0"/>
              <a:t>Les présentes conditions de vente visent à définir les relations contractuelles entre le vendeur  et l’acheteur et les conditions applicables à tout achat effectué par le biais du site marchand de </a:t>
            </a:r>
            <a:r>
              <a:rPr lang="fr-FR" sz="900" dirty="0" smtClean="0"/>
              <a:t>Coiffeur et formation.fr , </a:t>
            </a:r>
            <a:r>
              <a:rPr lang="fr-FR" sz="900" dirty="0" smtClean="0"/>
              <a:t>que l’acheteur soit professionnel </a:t>
            </a:r>
            <a:r>
              <a:rPr lang="fr-FR" sz="900" dirty="0" smtClean="0"/>
              <a:t>de coiffure.</a:t>
            </a:r>
            <a:endParaRPr lang="fr-FR" sz="900" dirty="0" smtClean="0"/>
          </a:p>
          <a:p>
            <a:r>
              <a:rPr lang="fr-FR" sz="900" dirty="0" smtClean="0"/>
              <a:t>L’acquisition d’un bien ou d’un service à travers le présent site implique une acceptation sans réserve par l’acheteur des présentes conditions de vente.</a:t>
            </a:r>
          </a:p>
          <a:p>
            <a:r>
              <a:rPr lang="fr-FR" sz="900" dirty="0" smtClean="0"/>
              <a:t>Ces conditions de vente prévaudront sur toutes autres conditions générales ou particulières non expressément agréées par le vendeur.</a:t>
            </a:r>
          </a:p>
          <a:p>
            <a:r>
              <a:rPr lang="fr-FR" sz="900" dirty="0"/>
              <a:t>L</a:t>
            </a:r>
            <a:r>
              <a:rPr lang="fr-FR" sz="900" dirty="0" smtClean="0"/>
              <a:t>e vendeur se réserve de pouvoir modifier ses conditions de vente à tout moment. Dans ce cas, les conditions applicables seront celles en vigueur à la date de la commande par l’acheteur</a:t>
            </a:r>
            <a:r>
              <a:rPr lang="fr-FR" dirty="0" smtClean="0"/>
              <a:t>.</a:t>
            </a:r>
            <a:endParaRPr lang="fr-FR" dirty="0"/>
          </a:p>
        </p:txBody>
      </p:sp>
      <p:sp>
        <p:nvSpPr>
          <p:cNvPr id="8" name="Rectangle 7"/>
          <p:cNvSpPr/>
          <p:nvPr/>
        </p:nvSpPr>
        <p:spPr>
          <a:xfrm>
            <a:off x="0" y="3563888"/>
            <a:ext cx="6525344" cy="1061829"/>
          </a:xfrm>
          <a:prstGeom prst="rect">
            <a:avLst/>
          </a:prstGeom>
        </p:spPr>
        <p:txBody>
          <a:bodyPr wrap="square">
            <a:spAutoFit/>
          </a:bodyPr>
          <a:lstStyle/>
          <a:p>
            <a:r>
              <a:rPr lang="fr-FR" sz="900" b="1" i="1" dirty="0" smtClean="0"/>
              <a:t>Caractéristiques des biens et services proposés</a:t>
            </a:r>
            <a:endParaRPr lang="fr-FR" sz="900" dirty="0" smtClean="0"/>
          </a:p>
          <a:p>
            <a:r>
              <a:rPr lang="fr-FR" sz="900" dirty="0" smtClean="0"/>
              <a:t>Les produits et services offerts sont ceux qui figurent dans le catalogue publié dans le site de </a:t>
            </a:r>
            <a:r>
              <a:rPr lang="fr-FR" sz="900" dirty="0" smtClean="0"/>
              <a:t>coiffeur et formation.fr.</a:t>
            </a:r>
            <a:endParaRPr lang="fr-FR" sz="900" dirty="0" smtClean="0"/>
          </a:p>
          <a:p>
            <a:r>
              <a:rPr lang="fr-FR" sz="900" dirty="0" smtClean="0"/>
              <a:t>Ces produits et services sont </a:t>
            </a:r>
            <a:r>
              <a:rPr lang="fr-FR" sz="900" dirty="0" err="1" smtClean="0"/>
              <a:t>commandables</a:t>
            </a:r>
            <a:r>
              <a:rPr lang="fr-FR" sz="900" dirty="0" smtClean="0"/>
              <a:t> dans la limite des stocks disponibles.</a:t>
            </a:r>
          </a:p>
          <a:p>
            <a:r>
              <a:rPr lang="fr-FR" sz="900" dirty="0" smtClean="0"/>
              <a:t>Chaque produit est accompagné d’un descriptif établi par le fournisseur; pour certains d’entre eux, portant la mention DF, l’acheteur peut avoir accès à la documentation du fournisseur.</a:t>
            </a:r>
          </a:p>
          <a:p>
            <a:r>
              <a:rPr lang="fr-FR" sz="900" dirty="0" smtClean="0"/>
              <a:t>Les photographies du catalogue sont les plus fidèles possibles mais ne peuvent assurer une similitude parfaite avec le produit offert, notamment en ce qui concerne les couleurs</a:t>
            </a:r>
            <a:endParaRPr lang="fr-FR" sz="900" dirty="0"/>
          </a:p>
        </p:txBody>
      </p:sp>
      <p:sp>
        <p:nvSpPr>
          <p:cNvPr id="9" name="Rectangle 8"/>
          <p:cNvSpPr/>
          <p:nvPr/>
        </p:nvSpPr>
        <p:spPr>
          <a:xfrm>
            <a:off x="0" y="4716016"/>
            <a:ext cx="6048672" cy="923330"/>
          </a:xfrm>
          <a:prstGeom prst="rect">
            <a:avLst/>
          </a:prstGeom>
        </p:spPr>
        <p:txBody>
          <a:bodyPr wrap="square">
            <a:spAutoFit/>
          </a:bodyPr>
          <a:lstStyle/>
          <a:p>
            <a:r>
              <a:rPr lang="fr-FR" sz="900" b="1" i="1" dirty="0" smtClean="0"/>
              <a:t>Tarifs</a:t>
            </a:r>
          </a:p>
          <a:p>
            <a:r>
              <a:rPr lang="fr-FR" sz="900" dirty="0" smtClean="0"/>
              <a:t>Les prix figurant dans le catalogue sont des prix HT en euro ,ne tenant pas compte de la TVA, car la société n’est pas assujettie à la TVA.(</a:t>
            </a:r>
            <a:r>
              <a:rPr lang="fr-FR" sz="900" dirty="0" err="1" smtClean="0"/>
              <a:t>autoentreprise</a:t>
            </a:r>
            <a:r>
              <a:rPr lang="fr-FR" sz="900" dirty="0" smtClean="0"/>
              <a:t>)</a:t>
            </a:r>
          </a:p>
          <a:p>
            <a:r>
              <a:rPr lang="fr-FR" sz="900" dirty="0" smtClean="0"/>
              <a:t>Le vendeur se réserve de modifier ses prix à tout moment, étant toutefois entendu que le prix figurant au catalogue le jour de la commande sera le seul applicable à l’acheteur.</a:t>
            </a:r>
          </a:p>
          <a:p>
            <a:r>
              <a:rPr lang="fr-FR" sz="900" dirty="0" smtClean="0"/>
              <a:t>Les prix </a:t>
            </a:r>
            <a:r>
              <a:rPr lang="fr-FR" sz="900" dirty="0" smtClean="0"/>
              <a:t>indiqués ne  comprennent pas  </a:t>
            </a:r>
            <a:r>
              <a:rPr lang="fr-FR" sz="900" dirty="0" smtClean="0"/>
              <a:t>les frais de livraison.</a:t>
            </a:r>
            <a:endParaRPr lang="fr-FR" sz="900" dirty="0"/>
          </a:p>
        </p:txBody>
      </p:sp>
      <p:sp>
        <p:nvSpPr>
          <p:cNvPr id="10" name="Rectangle 9"/>
          <p:cNvSpPr/>
          <p:nvPr/>
        </p:nvSpPr>
        <p:spPr>
          <a:xfrm>
            <a:off x="0" y="5868144"/>
            <a:ext cx="6597352" cy="507831"/>
          </a:xfrm>
          <a:prstGeom prst="rect">
            <a:avLst/>
          </a:prstGeom>
        </p:spPr>
        <p:txBody>
          <a:bodyPr wrap="square">
            <a:spAutoFit/>
          </a:bodyPr>
          <a:lstStyle/>
          <a:p>
            <a:r>
              <a:rPr lang="fr-FR" sz="900" b="1" i="1" dirty="0" smtClean="0"/>
              <a:t>Aire géographique</a:t>
            </a:r>
          </a:p>
          <a:p>
            <a:r>
              <a:rPr lang="fr-FR" sz="900" dirty="0" smtClean="0"/>
              <a:t>La vente en ligne des produits et services présentés dans le site est réservée aux acheteurs qui résident sur le continent français et non , dans les </a:t>
            </a:r>
            <a:r>
              <a:rPr lang="fr-FR" sz="900" dirty="0" err="1" smtClean="0"/>
              <a:t>Dom-Tom</a:t>
            </a:r>
            <a:r>
              <a:rPr lang="fr-FR" sz="900" dirty="0" smtClean="0"/>
              <a:t> ou à Monaco</a:t>
            </a:r>
            <a:endParaRPr lang="fr-FR" sz="900" dirty="0"/>
          </a:p>
        </p:txBody>
      </p:sp>
      <p:sp>
        <p:nvSpPr>
          <p:cNvPr id="11" name="Rectangle 10"/>
          <p:cNvSpPr/>
          <p:nvPr/>
        </p:nvSpPr>
        <p:spPr>
          <a:xfrm>
            <a:off x="0" y="6444208"/>
            <a:ext cx="6858000" cy="1338828"/>
          </a:xfrm>
          <a:prstGeom prst="rect">
            <a:avLst/>
          </a:prstGeom>
        </p:spPr>
        <p:txBody>
          <a:bodyPr wrap="square">
            <a:spAutoFit/>
          </a:bodyPr>
          <a:lstStyle/>
          <a:p>
            <a:r>
              <a:rPr lang="fr-FR" sz="900" b="1" i="1" dirty="0"/>
              <a:t>Commandes</a:t>
            </a:r>
          </a:p>
          <a:p>
            <a:r>
              <a:rPr lang="fr-FR" sz="900" dirty="0"/>
              <a:t>L’acheteur, qui souhaite acheter un produit ou un service doit obligatoirement :</a:t>
            </a:r>
          </a:p>
          <a:p>
            <a:r>
              <a:rPr lang="fr-FR" sz="900" dirty="0"/>
              <a:t>– remplir la fiche d’identification sur laquelle il indiquera toutes les coordonnées demandées ou donner son numéro de client s’il en a un;</a:t>
            </a:r>
          </a:p>
          <a:p>
            <a:r>
              <a:rPr lang="fr-FR" sz="900" dirty="0"/>
              <a:t>– remplir le bon de commande en ligne en donnant toutes les références des produits ou services choisis;</a:t>
            </a:r>
          </a:p>
          <a:p>
            <a:r>
              <a:rPr lang="fr-FR" sz="900" dirty="0"/>
              <a:t>– valider sa commande après l’avoir vérifiée;</a:t>
            </a:r>
          </a:p>
          <a:p>
            <a:r>
              <a:rPr lang="fr-FR" sz="900" dirty="0"/>
              <a:t>– effectuer le paiement dans les conditions prévues;</a:t>
            </a:r>
          </a:p>
          <a:p>
            <a:r>
              <a:rPr lang="fr-FR" sz="900" dirty="0"/>
              <a:t>– confirmer sa commande et son règlement.</a:t>
            </a:r>
          </a:p>
          <a:p>
            <a:r>
              <a:rPr lang="fr-FR" sz="900" dirty="0"/>
              <a:t>La confirmation de la commande entraîne acceptation des présentes conditions de vente, la reconnaissance d’en avoir parfaite connaissance et la renonciation à se prévaloir de ses propres conditions d’achat ou d’autres conditions.</a:t>
            </a:r>
          </a:p>
        </p:txBody>
      </p:sp>
      <p:sp>
        <p:nvSpPr>
          <p:cNvPr id="12" name="Rectangle 11"/>
          <p:cNvSpPr/>
          <p:nvPr/>
        </p:nvSpPr>
        <p:spPr>
          <a:xfrm>
            <a:off x="0" y="7812360"/>
            <a:ext cx="5201816" cy="507831"/>
          </a:xfrm>
          <a:prstGeom prst="rect">
            <a:avLst/>
          </a:prstGeom>
        </p:spPr>
        <p:txBody>
          <a:bodyPr wrap="square">
            <a:spAutoFit/>
          </a:bodyPr>
          <a:lstStyle/>
          <a:p>
            <a:r>
              <a:rPr lang="fr-FR" sz="900" dirty="0"/>
              <a:t>L’ensemble des données fournies et la confirmation enregistrée vaudront preuve de la transaction. La confirmation vaudra signature et acceptation des opérations effectuées.</a:t>
            </a:r>
          </a:p>
          <a:p>
            <a:r>
              <a:rPr lang="fr-FR" sz="900" dirty="0"/>
              <a:t>Le vendeur communiquera par courrier électronique confirmation de la commande enregistrée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51520"/>
            <a:ext cx="6858000" cy="507831"/>
          </a:xfrm>
          <a:prstGeom prst="rect">
            <a:avLst/>
          </a:prstGeom>
        </p:spPr>
        <p:txBody>
          <a:bodyPr wrap="square">
            <a:spAutoFit/>
          </a:bodyPr>
          <a:lstStyle/>
          <a:p>
            <a:r>
              <a:rPr lang="fr-FR" sz="900" b="1" i="1" dirty="0"/>
              <a:t>Rétractation</a:t>
            </a:r>
          </a:p>
          <a:p>
            <a:r>
              <a:rPr lang="fr-FR" sz="900" dirty="0"/>
              <a:t>Les acheteurs, personnes physiques non professionnelles, bénéficient d’un délai de rétractation de sept jours à compter de la livraison de leur commande pour faire retour du produit au vendeur pour échange ou remboursement sans pénalité, à l’exception des frais de retour.</a:t>
            </a:r>
          </a:p>
        </p:txBody>
      </p:sp>
      <p:sp>
        <p:nvSpPr>
          <p:cNvPr id="8" name="Rectangle 7"/>
          <p:cNvSpPr/>
          <p:nvPr/>
        </p:nvSpPr>
        <p:spPr>
          <a:xfrm>
            <a:off x="0" y="899592"/>
            <a:ext cx="6048672" cy="1200329"/>
          </a:xfrm>
          <a:prstGeom prst="rect">
            <a:avLst/>
          </a:prstGeom>
        </p:spPr>
        <p:txBody>
          <a:bodyPr wrap="square">
            <a:spAutoFit/>
          </a:bodyPr>
          <a:lstStyle/>
          <a:p>
            <a:r>
              <a:rPr lang="fr-FR" sz="900" b="1" dirty="0" smtClean="0"/>
              <a:t>Modalités de paiement</a:t>
            </a:r>
            <a:endParaRPr lang="fr-FR" sz="900" dirty="0" smtClean="0"/>
          </a:p>
          <a:p>
            <a:r>
              <a:rPr lang="fr-FR" sz="900" dirty="0" smtClean="0"/>
              <a:t>Le prix est exigible à la commande.</a:t>
            </a:r>
          </a:p>
          <a:p>
            <a:r>
              <a:rPr lang="fr-FR" sz="900" dirty="0" smtClean="0"/>
              <a:t>Les paiements seront effectués par </a:t>
            </a:r>
            <a:r>
              <a:rPr lang="fr-FR" sz="900" dirty="0" err="1" smtClean="0"/>
              <a:t>Paypal</a:t>
            </a:r>
            <a:r>
              <a:rPr lang="fr-FR" sz="900" dirty="0" smtClean="0"/>
              <a:t>; ils seront réalisés par le biais du système sécurisé PAYPAL qui utilise le protocole SSL (</a:t>
            </a:r>
            <a:r>
              <a:rPr lang="fr-FR" sz="900" i="1" dirty="0" smtClean="0"/>
              <a:t>Secure Socket Layer</a:t>
            </a:r>
            <a:r>
              <a:rPr lang="fr-FR" sz="900" dirty="0" smtClean="0"/>
              <a:t>) de telle sorte que les informations transmises sont cryptées par un logiciel et qu’aucun tiers ne peut en prendre connaissance au cours du transport sur le réseau.</a:t>
            </a:r>
          </a:p>
          <a:p>
            <a:r>
              <a:rPr lang="fr-FR" sz="900" dirty="0" smtClean="0"/>
              <a:t>Le compte de l’acheteur  sera débité dès la commande des produits ou des services disponibles et que du montant des produits ou services envoyés ou téléchargés.</a:t>
            </a:r>
          </a:p>
          <a:p>
            <a:r>
              <a:rPr lang="fr-FR" sz="900" dirty="0" smtClean="0"/>
              <a:t>À la demande de l’acheteur, il lui sera adressée une facture sur papier ;le montant sera en HT :non assujetti  TVA.</a:t>
            </a:r>
            <a:endParaRPr lang="fr-FR" sz="900" dirty="0"/>
          </a:p>
        </p:txBody>
      </p:sp>
      <p:sp>
        <p:nvSpPr>
          <p:cNvPr id="10" name="Rectangle 9"/>
          <p:cNvSpPr/>
          <p:nvPr/>
        </p:nvSpPr>
        <p:spPr>
          <a:xfrm>
            <a:off x="0" y="2123728"/>
            <a:ext cx="6525344" cy="1200329"/>
          </a:xfrm>
          <a:prstGeom prst="rect">
            <a:avLst/>
          </a:prstGeom>
        </p:spPr>
        <p:txBody>
          <a:bodyPr wrap="square">
            <a:spAutoFit/>
          </a:bodyPr>
          <a:lstStyle/>
          <a:p>
            <a:r>
              <a:rPr lang="fr-FR" sz="900" b="1" i="1" dirty="0" smtClean="0"/>
              <a:t>Livraisons</a:t>
            </a:r>
            <a:endParaRPr lang="fr-FR" sz="900" dirty="0" smtClean="0"/>
          </a:p>
          <a:p>
            <a:r>
              <a:rPr lang="fr-FR" sz="900" dirty="0" smtClean="0"/>
              <a:t>Les livraisons sont faites par envoi postal, à l’adresse indiquée dans le bon de commande qui ne peut être que dans la zone géographique convenue. </a:t>
            </a:r>
            <a:r>
              <a:rPr lang="fr-FR" sz="900" dirty="0" smtClean="0"/>
              <a:t>Les frais de livraisons sont indiqués</a:t>
            </a:r>
            <a:r>
              <a:rPr lang="fr-FR" sz="900" dirty="0" smtClean="0"/>
              <a:t>.</a:t>
            </a:r>
            <a:endParaRPr lang="fr-FR" sz="900" dirty="0" smtClean="0"/>
          </a:p>
          <a:p>
            <a:r>
              <a:rPr lang="fr-FR" sz="900" dirty="0" smtClean="0"/>
              <a:t>Les risques sont à la charge de l’acquéreur à compter du moment où les produits ont quitté les locaux du vendeur En cas de dommage pendant le transport, la protestation motivée doit être formulée auprès du transporteur dans un délai de trois jours à compter de la livraison.</a:t>
            </a:r>
          </a:p>
          <a:p>
            <a:r>
              <a:rPr lang="fr-FR" sz="900" dirty="0" smtClean="0"/>
              <a:t>Les délais de livraison ne sont donnés qu’à titre indicatif; si ceux-ci dépassent trente jours à compter de la commande, le contrat de vente pourra être résilié et l’acheteur remboursé.</a:t>
            </a:r>
            <a:endParaRPr lang="fr-FR" sz="900" dirty="0"/>
          </a:p>
        </p:txBody>
      </p:sp>
      <p:sp>
        <p:nvSpPr>
          <p:cNvPr id="11" name="Rectangle 10"/>
          <p:cNvSpPr/>
          <p:nvPr/>
        </p:nvSpPr>
        <p:spPr>
          <a:xfrm>
            <a:off x="0" y="3275856"/>
            <a:ext cx="6192688" cy="923330"/>
          </a:xfrm>
          <a:prstGeom prst="rect">
            <a:avLst/>
          </a:prstGeom>
        </p:spPr>
        <p:txBody>
          <a:bodyPr wrap="square">
            <a:spAutoFit/>
          </a:bodyPr>
          <a:lstStyle/>
          <a:p>
            <a:r>
              <a:rPr lang="fr-FR" sz="900" b="1" i="1" dirty="0" smtClean="0"/>
              <a:t>Garantie</a:t>
            </a:r>
            <a:endParaRPr lang="fr-FR" sz="900" dirty="0" smtClean="0"/>
          </a:p>
          <a:p>
            <a:r>
              <a:rPr lang="fr-FR" sz="900" dirty="0" smtClean="0"/>
              <a:t>Tous les produits fournis par le vendeur bénéficient de la garantie légale prévue par les articles 1641 et suivants du Code civil.</a:t>
            </a:r>
          </a:p>
          <a:p>
            <a:r>
              <a:rPr lang="fr-FR" sz="900" dirty="0" smtClean="0"/>
              <a:t>En cas de non conformité d’un produit vendu, il pourra être retourné au vendeur qui le reprendra, l’échangera ou le remboursera.</a:t>
            </a:r>
          </a:p>
          <a:p>
            <a:r>
              <a:rPr lang="fr-FR" sz="900" dirty="0" smtClean="0"/>
              <a:t>Toutes les réclamations, demandes d’échange ou de remboursement doivent s’effectuer par voie postale à l’adresse suivante : 123 bd louis faraud 83140 Six fours dans le délai de trente jours de la livraison.</a:t>
            </a:r>
            <a:endParaRPr lang="fr-FR" sz="900" dirty="0"/>
          </a:p>
        </p:txBody>
      </p:sp>
      <p:sp>
        <p:nvSpPr>
          <p:cNvPr id="12" name="Rectangle 11"/>
          <p:cNvSpPr/>
          <p:nvPr/>
        </p:nvSpPr>
        <p:spPr>
          <a:xfrm>
            <a:off x="0" y="4283968"/>
            <a:ext cx="6597352" cy="646331"/>
          </a:xfrm>
          <a:prstGeom prst="rect">
            <a:avLst/>
          </a:prstGeom>
        </p:spPr>
        <p:txBody>
          <a:bodyPr wrap="square">
            <a:spAutoFit/>
          </a:bodyPr>
          <a:lstStyle/>
          <a:p>
            <a:r>
              <a:rPr lang="fr-FR" sz="900" b="1" i="1" dirty="0"/>
              <a:t>Responsabilité</a:t>
            </a:r>
          </a:p>
          <a:p>
            <a:r>
              <a:rPr lang="fr-FR" sz="900" dirty="0"/>
              <a:t>Le vendeur, dans le processus de vente en ligne, n’est tenu que par une obligation de moyens; sa responsabilité ne pourra être engagée pour un dommage résultant de l’utilisation du réseau Internet tel que perte de données, intrusion, virus, rupture du service, ou autres problèmes involontaires.</a:t>
            </a:r>
          </a:p>
        </p:txBody>
      </p:sp>
      <p:sp>
        <p:nvSpPr>
          <p:cNvPr id="13" name="Rectangle 12"/>
          <p:cNvSpPr/>
          <p:nvPr/>
        </p:nvSpPr>
        <p:spPr>
          <a:xfrm>
            <a:off x="0" y="4932040"/>
            <a:ext cx="5904656" cy="923330"/>
          </a:xfrm>
          <a:prstGeom prst="rect">
            <a:avLst/>
          </a:prstGeom>
        </p:spPr>
        <p:txBody>
          <a:bodyPr wrap="square">
            <a:spAutoFit/>
          </a:bodyPr>
          <a:lstStyle/>
          <a:p>
            <a:r>
              <a:rPr lang="fr-FR" sz="900" b="1" i="1" dirty="0"/>
              <a:t>Propriété intellectuelle</a:t>
            </a:r>
          </a:p>
          <a:p>
            <a:r>
              <a:rPr lang="fr-FR" sz="900" dirty="0"/>
              <a:t>Tous les éléments du site </a:t>
            </a:r>
            <a:r>
              <a:rPr lang="fr-FR" sz="900" dirty="0" smtClean="0"/>
              <a:t>de Coiffeur professionnel sont </a:t>
            </a:r>
            <a:r>
              <a:rPr lang="fr-FR" sz="900" dirty="0"/>
              <a:t>et restent la propriété intellectuelle et exclusive de </a:t>
            </a:r>
            <a:r>
              <a:rPr lang="fr-FR" sz="900" dirty="0" smtClean="0"/>
              <a:t>Coiffeur professionnel ayant pour gérant </a:t>
            </a:r>
            <a:r>
              <a:rPr lang="fr-FR" sz="900" dirty="0" err="1" smtClean="0"/>
              <a:t>mme</a:t>
            </a:r>
            <a:r>
              <a:rPr lang="fr-FR" sz="900" dirty="0" smtClean="0"/>
              <a:t> Leroy </a:t>
            </a:r>
            <a:r>
              <a:rPr lang="fr-FR" sz="900" dirty="0" err="1" smtClean="0"/>
              <a:t>delphine</a:t>
            </a:r>
            <a:r>
              <a:rPr lang="fr-FR" sz="900" dirty="0" smtClean="0"/>
              <a:t>.</a:t>
            </a:r>
          </a:p>
          <a:p>
            <a:r>
              <a:rPr lang="fr-FR" sz="900" dirty="0" smtClean="0"/>
              <a:t>Personne </a:t>
            </a:r>
            <a:r>
              <a:rPr lang="fr-FR" sz="900" dirty="0"/>
              <a:t>n’est autorisé à reproduire, exploiter, rediffuser, ou utiliser à quelque titre que ce soit, même partiellement, des éléments du site qu’ils soient logiciels, visuels ou sonores.</a:t>
            </a:r>
          </a:p>
          <a:p>
            <a:r>
              <a:rPr lang="fr-FR" sz="900" dirty="0"/>
              <a:t>Tout lien simple ou par hypertexte est strictement interdit sans un accord écrit exprès </a:t>
            </a:r>
            <a:r>
              <a:rPr lang="fr-FR" sz="900" dirty="0" smtClean="0"/>
              <a:t>de Coiffeur.simplesite.com</a:t>
            </a:r>
            <a:endParaRPr lang="fr-FR" sz="900" dirty="0"/>
          </a:p>
        </p:txBody>
      </p:sp>
      <p:sp>
        <p:nvSpPr>
          <p:cNvPr id="14" name="Rectangle 13"/>
          <p:cNvSpPr/>
          <p:nvPr/>
        </p:nvSpPr>
        <p:spPr>
          <a:xfrm>
            <a:off x="0" y="5868144"/>
            <a:ext cx="6120680" cy="923330"/>
          </a:xfrm>
          <a:prstGeom prst="rect">
            <a:avLst/>
          </a:prstGeom>
        </p:spPr>
        <p:txBody>
          <a:bodyPr wrap="square">
            <a:spAutoFit/>
          </a:bodyPr>
          <a:lstStyle/>
          <a:p>
            <a:r>
              <a:rPr lang="fr-FR" sz="900" b="1" i="1" dirty="0"/>
              <a:t>Données à caractère personnel</a:t>
            </a:r>
          </a:p>
          <a:p>
            <a:r>
              <a:rPr lang="fr-FR" sz="900" dirty="0"/>
              <a:t>Conformément à la loi relative à l’informatique, aux fichiers et aux libertés du 6 janvier 1978, les informations à caractère nominatif relatives aux acheteurs pourront faire l’objet d’un traitement automatisé.</a:t>
            </a:r>
          </a:p>
          <a:p>
            <a:r>
              <a:rPr lang="fr-FR" sz="900" dirty="0" smtClean="0"/>
              <a:t>Le vendeur </a:t>
            </a:r>
            <a:r>
              <a:rPr lang="fr-FR" sz="900" dirty="0"/>
              <a:t>se réserve le droit de collecter des informations sur les acheteurs y compris en utilisant des </a:t>
            </a:r>
            <a:r>
              <a:rPr lang="fr-FR" sz="900" i="1" dirty="0"/>
              <a:t>cookies</a:t>
            </a:r>
            <a:r>
              <a:rPr lang="fr-FR" sz="900" dirty="0"/>
              <a:t>, et, s’il le souhaite, de transmettre à des partenaires commerciaux les informations collectées</a:t>
            </a:r>
            <a:r>
              <a:rPr lang="fr-FR" dirty="0"/>
              <a:t>.</a:t>
            </a:r>
          </a:p>
        </p:txBody>
      </p:sp>
      <p:sp>
        <p:nvSpPr>
          <p:cNvPr id="15" name="Rectangle 14"/>
          <p:cNvSpPr/>
          <p:nvPr/>
        </p:nvSpPr>
        <p:spPr>
          <a:xfrm>
            <a:off x="0" y="6876256"/>
            <a:ext cx="6264696" cy="1338828"/>
          </a:xfrm>
          <a:prstGeom prst="rect">
            <a:avLst/>
          </a:prstGeom>
        </p:spPr>
        <p:txBody>
          <a:bodyPr wrap="square">
            <a:spAutoFit/>
          </a:bodyPr>
          <a:lstStyle/>
          <a:p>
            <a:r>
              <a:rPr lang="fr-FR" sz="900" b="1" i="1" dirty="0"/>
              <a:t>Archivage - Preuve</a:t>
            </a:r>
          </a:p>
          <a:p>
            <a:r>
              <a:rPr lang="fr-FR" sz="900" dirty="0" smtClean="0"/>
              <a:t>Le vendeur </a:t>
            </a:r>
            <a:r>
              <a:rPr lang="fr-FR" sz="900" dirty="0"/>
              <a:t>archivera les bons de commandes et les factures sur un support fiable et durable constituant une copie fidèle conformément aux dispositions de l’article 1348 du Code civil.</a:t>
            </a:r>
          </a:p>
          <a:p>
            <a:r>
              <a:rPr lang="fr-FR" sz="900" dirty="0"/>
              <a:t>Les registres informatisés </a:t>
            </a:r>
            <a:r>
              <a:rPr lang="fr-FR" sz="900" dirty="0" smtClean="0"/>
              <a:t>de Coiffeur professionnel </a:t>
            </a:r>
            <a:r>
              <a:rPr lang="fr-FR" sz="900" dirty="0"/>
              <a:t>seront considérés par les parties comme preuve des communications, commandes, paiements et transactions intervenus entre les parties.</a:t>
            </a:r>
          </a:p>
          <a:p>
            <a:r>
              <a:rPr lang="fr-FR" sz="900" b="1" i="1" dirty="0"/>
              <a:t>Règlement des litiges</a:t>
            </a:r>
          </a:p>
          <a:p>
            <a:r>
              <a:rPr lang="fr-FR" sz="900" dirty="0"/>
              <a:t>Les présentes conditions de vente en ligne sont soumises à la loi française.</a:t>
            </a:r>
          </a:p>
          <a:p>
            <a:r>
              <a:rPr lang="fr-FR" sz="900" dirty="0"/>
              <a:t>En cas de litige, compétence est attribuée aux tribunaux compétents de </a:t>
            </a:r>
            <a:r>
              <a:rPr lang="fr-FR" sz="900" dirty="0" smtClean="0"/>
              <a:t>Toulon, </a:t>
            </a:r>
            <a:r>
              <a:rPr lang="fr-FR" sz="900" dirty="0"/>
              <a:t>nonobstant pluralité de défendeurs ou appel en garantie</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4728</TotalTime>
  <Words>1118</Words>
  <Application>Microsoft Office PowerPoint</Application>
  <PresentationFormat>Affichage à l'écran (4:3)</PresentationFormat>
  <Paragraphs>60</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Diapositive 1</vt:lpstr>
      <vt:lpstr>Diapositive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delphine leroy</dc:creator>
  <cp:lastModifiedBy>delphine leroy</cp:lastModifiedBy>
  <cp:revision>4</cp:revision>
  <dcterms:created xsi:type="dcterms:W3CDTF">2016-05-15T14:19:41Z</dcterms:created>
  <dcterms:modified xsi:type="dcterms:W3CDTF">2016-08-08T09:59:41Z</dcterms:modified>
</cp:coreProperties>
</file>